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Nunito"/>
      <p:regular r:id="rId20"/>
      <p:bold r:id="rId21"/>
      <p:italic r:id="rId22"/>
      <p:boldItalic r:id="rId23"/>
    </p:embeddedFont>
    <p:embeddedFont>
      <p:font typeface="Maven Pro"/>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regular.fntdata"/><Relationship Id="rId22" Type="http://schemas.openxmlformats.org/officeDocument/2006/relationships/font" Target="fonts/Nunito-italic.fntdata"/><Relationship Id="rId21" Type="http://schemas.openxmlformats.org/officeDocument/2006/relationships/font" Target="fonts/Nunito-bold.fntdata"/><Relationship Id="rId24" Type="http://schemas.openxmlformats.org/officeDocument/2006/relationships/font" Target="fonts/MavenPro-regular.fntdata"/><Relationship Id="rId23" Type="http://schemas.openxmlformats.org/officeDocument/2006/relationships/font" Target="fonts/Nuni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MavenPro-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2.jp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1030c863117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1030c863117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1030c863117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1030c863117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represents our </a:t>
            </a:r>
            <a:r>
              <a:rPr lang="en"/>
              <a:t>decisions tree find the odds of a kick return being short (&lt;30 yds), medium (30-50 yds), or long(&gt;50yds) based on our predictor variables (</a:t>
            </a:r>
            <a:r>
              <a:rPr lang="en">
                <a:solidFill>
                  <a:schemeClr val="dk1"/>
                </a:solidFill>
              </a:rPr>
              <a:t>kick length and hang time</a:t>
            </a:r>
            <a:r>
              <a:rPr lang="en"/>
              <a:t>). The blue line represents the connection between our tree nodes and the short/medium/long return outcome. The thickest blue line at the top represents the most probable outcome, which is that a kick &lt;53.5 yards will have a short return. The line is the thickest because this is the “path most traveled”. The outcome w the highest odds of occurring and occurs the most in the data.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1030c863117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1030c863117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here we used a random forest model to try and predict the kick contact type. If you go to the next slide you can see what kick contact type means, which is basically details how the kick was fielded. To see the results we used a confusion matrix and from the matrix we got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1030c863117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1030c863117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1" name="Shape 371"/>
        <p:cNvGrpSpPr/>
        <p:nvPr/>
      </p:nvGrpSpPr>
      <p:grpSpPr>
        <a:xfrm>
          <a:off x="0" y="0"/>
          <a:ext cx="0" cy="0"/>
          <a:chOff x="0" y="0"/>
          <a:chExt cx="0" cy="0"/>
        </a:xfrm>
      </p:grpSpPr>
      <p:sp>
        <p:nvSpPr>
          <p:cNvPr id="372" name="Google Shape;372;g1030c863117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1030c863117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results from the decision tree to determine how different kick lengths and hang times effect the short, medium, and long category of return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Linear model is the best model,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030c863117_0_2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030c863117_0_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also chose to do this for our final project so that we could get a head start on the project and </a:t>
            </a:r>
            <a:r>
              <a:rPr lang="en"/>
              <a:t>receive</a:t>
            </a:r>
            <a:r>
              <a:rPr lang="en"/>
              <a:t> feedback on it so that we can improve it for the competition</a:t>
            </a:r>
            <a:endParaRPr/>
          </a:p>
          <a:p>
            <a:pPr indent="0" lvl="0" marL="0" rtl="0" algn="l">
              <a:spcBef>
                <a:spcPts val="0"/>
              </a:spcBef>
              <a:spcAft>
                <a:spcPts val="0"/>
              </a:spcAft>
              <a:buNone/>
            </a:pPr>
            <a:r>
              <a:rPr lang="en"/>
              <a:t>Also it looks good on our resume too</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030c863117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030c863117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 for this data cleaning step we first decided that we needed to choose from all the datasets we had available which ones were the most </a:t>
            </a:r>
            <a:r>
              <a:rPr lang="en"/>
              <a:t>effective</a:t>
            </a:r>
            <a:r>
              <a:rPr lang="en"/>
              <a:t> at answering the questions we had posed. Second we decided which variables were </a:t>
            </a:r>
            <a:r>
              <a:rPr lang="en"/>
              <a:t>important</a:t>
            </a:r>
            <a:r>
              <a:rPr lang="en"/>
              <a:t> for our model and removed the non important ones. Third we began to merge the datasets in respect to the Game ID which is a specific identifier. The fourth step is that we deleted all the rows with N/A in the spot of an important variable. Finally we removed all the duplicate rows from the dataset and then the dataset was ready for analysis.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030c863117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030c863117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11 Variables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030c863117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030c863117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included the summary statistics for the </a:t>
            </a:r>
            <a:r>
              <a:rPr lang="en"/>
              <a:t>important</a:t>
            </a:r>
            <a:r>
              <a:rPr lang="en"/>
              <a:t> </a:t>
            </a:r>
            <a:r>
              <a:rPr lang="en"/>
              <a:t>continuous</a:t>
            </a:r>
            <a:r>
              <a:rPr lang="en"/>
              <a:t> variables in our model. We found that kick length, Kick return Yardage, and hang time are our important </a:t>
            </a:r>
            <a:r>
              <a:rPr lang="en"/>
              <a:t>continuous</a:t>
            </a:r>
            <a:r>
              <a:rPr lang="en"/>
              <a:t> variables. For kick length, our summary statistics produced a minimum of 2, a mean of 54.58, and a max of 90. For kick return yardage, our minimum is -16, our mean is 15.08 and our max is 104. Finally Hang time has a minimum of 1.22, a mean of 4.317, and a maximum of 5.69. We </a:t>
            </a:r>
            <a:r>
              <a:rPr lang="en"/>
              <a:t>also</a:t>
            </a:r>
            <a:r>
              <a:rPr lang="en"/>
              <a:t> included a bar chart that shows the count of each return type in our dataset.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05e799b49d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05e799b49d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1030c863117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1030c863117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Hang time compared to kick length: there are 2 clear clusters, short kicks (0-20 yds) and then the long kicks (35-75 yds). Most hang times are between 2.5-6 seconds. Longer kick = longer hang time. The small amount of kicks with low hang times (~1) and high kick distances are most likely squibs, they aren’t in the air for very long but they can roll a lot.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Kick length compared kick return yardage: as kick length increases, so does kick return yardage. Most likely b/c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030c863117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1030c863117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our first predicted model we decided to go with a simple linear regression. We chose the variables hangtime, kick distance, kick length, play result, and kick contact type in order to predict what the kick return yardage should look like. Our results produced an MSE of 0.28 for training and an MSE of 0.92 for testing. Based off this information for the MSE we estimated that the model is underfit. Approximately 68.7% of the predicted kick returns in yards are less than 20 yards, 29.9% of them are between 20 to 50 yards and 1.4% of all predicted kick returns are more than 50 yards.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1030c863117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1030c863117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two graphs we made, one is showing the predicted vs actual values in the training model and the other is showing the predicted vs actual values in the testing model. We can see on both graphs that they are pretty similar and both share a strong positive linear relationship as show by how they start at the bottom left and move in a line up to the top right. Considering that the MSE of the testing model is higher than the MSE of the training model we conclude that the model is underfit.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jpg"/><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jp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NFL Data Analytics</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Darron Kotoyan, Nic Vamis, &amp; Obada Yosef</a:t>
            </a:r>
            <a:endParaRPr/>
          </a:p>
        </p:txBody>
      </p:sp>
      <p:pic>
        <p:nvPicPr>
          <p:cNvPr descr="National Football League - Wikipedia" id="279" name="Google Shape;279;p13"/>
          <p:cNvPicPr preferRelativeResize="0"/>
          <p:nvPr/>
        </p:nvPicPr>
        <p:blipFill>
          <a:blip r:embed="rId3">
            <a:alphaModFix/>
          </a:blip>
          <a:stretch>
            <a:fillRect/>
          </a:stretch>
        </p:blipFill>
        <p:spPr>
          <a:xfrm>
            <a:off x="5689850" y="338500"/>
            <a:ext cx="2996800" cy="413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sp>
        <p:nvSpPr>
          <p:cNvPr id="344" name="Google Shape;344;p22"/>
          <p:cNvSpPr txBox="1"/>
          <p:nvPr>
            <p:ph type="title"/>
          </p:nvPr>
        </p:nvSpPr>
        <p:spPr>
          <a:xfrm>
            <a:off x="1293500" y="301650"/>
            <a:ext cx="7030500" cy="9993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Predicting Short, Medium, or Long Return Distance</a:t>
            </a:r>
            <a:endParaRPr/>
          </a:p>
        </p:txBody>
      </p:sp>
      <p:sp>
        <p:nvSpPr>
          <p:cNvPr id="345" name="Google Shape;345;p22"/>
          <p:cNvSpPr txBox="1"/>
          <p:nvPr>
            <p:ph idx="1" type="body"/>
          </p:nvPr>
        </p:nvSpPr>
        <p:spPr>
          <a:xfrm>
            <a:off x="3638600" y="1300950"/>
            <a:ext cx="5505600" cy="32550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en"/>
              <a:t>Decision tree to determine whether a kick return will be classified as short, medium or long.</a:t>
            </a:r>
            <a:endParaRPr/>
          </a:p>
          <a:p>
            <a:pPr indent="-311150" lvl="0" marL="457200" rtl="0" algn="l">
              <a:lnSpc>
                <a:spcPct val="150000"/>
              </a:lnSpc>
              <a:spcBef>
                <a:spcPts val="0"/>
              </a:spcBef>
              <a:spcAft>
                <a:spcPts val="0"/>
              </a:spcAft>
              <a:buSzPts val="1300"/>
              <a:buChar char="●"/>
            </a:pPr>
            <a:r>
              <a:rPr lang="en"/>
              <a:t>X Variables: Hangtime and kick length, </a:t>
            </a:r>
            <a:endParaRPr/>
          </a:p>
          <a:p>
            <a:pPr indent="-311150" lvl="0" marL="457200" rtl="0" algn="l">
              <a:lnSpc>
                <a:spcPct val="150000"/>
              </a:lnSpc>
              <a:spcBef>
                <a:spcPts val="0"/>
              </a:spcBef>
              <a:spcAft>
                <a:spcPts val="0"/>
              </a:spcAft>
              <a:buSzPts val="1300"/>
              <a:buChar char="●"/>
            </a:pPr>
            <a:r>
              <a:rPr lang="en"/>
              <a:t>Y Variables: Return Type</a:t>
            </a:r>
            <a:endParaRPr/>
          </a:p>
          <a:p>
            <a:pPr indent="-311150" lvl="0" marL="457200" rtl="0" algn="l">
              <a:lnSpc>
                <a:spcPct val="150000"/>
              </a:lnSpc>
              <a:spcBef>
                <a:spcPts val="0"/>
              </a:spcBef>
              <a:spcAft>
                <a:spcPts val="0"/>
              </a:spcAft>
              <a:buSzPts val="1300"/>
              <a:buChar char="●"/>
            </a:pPr>
            <a:r>
              <a:rPr lang="en"/>
              <a:t>Conclusion: The most significant split is with the kick distance. If the hangtime was between 4.27 and 4.59, it had more of an impact on the kick return yardage. </a:t>
            </a:r>
            <a:endParaRPr/>
          </a:p>
        </p:txBody>
      </p:sp>
      <p:pic>
        <p:nvPicPr>
          <p:cNvPr id="346" name="Google Shape;346;p22"/>
          <p:cNvPicPr preferRelativeResize="0"/>
          <p:nvPr/>
        </p:nvPicPr>
        <p:blipFill>
          <a:blip r:embed="rId3">
            <a:alphaModFix/>
          </a:blip>
          <a:stretch>
            <a:fillRect/>
          </a:stretch>
        </p:blipFill>
        <p:spPr>
          <a:xfrm>
            <a:off x="0" y="1300950"/>
            <a:ext cx="3638601" cy="1970474"/>
          </a:xfrm>
          <a:prstGeom prst="rect">
            <a:avLst/>
          </a:prstGeom>
          <a:noFill/>
          <a:ln>
            <a:noFill/>
          </a:ln>
        </p:spPr>
      </p:pic>
      <p:pic>
        <p:nvPicPr>
          <p:cNvPr id="347" name="Google Shape;347;p22"/>
          <p:cNvPicPr preferRelativeResize="0"/>
          <p:nvPr/>
        </p:nvPicPr>
        <p:blipFill>
          <a:blip r:embed="rId4">
            <a:alphaModFix/>
          </a:blip>
          <a:stretch>
            <a:fillRect/>
          </a:stretch>
        </p:blipFill>
        <p:spPr>
          <a:xfrm>
            <a:off x="0" y="3271425"/>
            <a:ext cx="3638600" cy="1872075"/>
          </a:xfrm>
          <a:prstGeom prst="rect">
            <a:avLst/>
          </a:prstGeom>
          <a:noFill/>
          <a:ln>
            <a:noFill/>
          </a:ln>
        </p:spPr>
      </p:pic>
      <p:sp>
        <p:nvSpPr>
          <p:cNvPr id="348" name="Google Shape;348;p22"/>
          <p:cNvSpPr txBox="1"/>
          <p:nvPr/>
        </p:nvSpPr>
        <p:spPr>
          <a:xfrm>
            <a:off x="6617500" y="4514725"/>
            <a:ext cx="593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NV</a:t>
            </a:r>
            <a:endParaRPr>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3"/>
          <p:cNvSpPr txBox="1"/>
          <p:nvPr/>
        </p:nvSpPr>
        <p:spPr>
          <a:xfrm>
            <a:off x="680300" y="288625"/>
            <a:ext cx="593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pic>
        <p:nvPicPr>
          <p:cNvPr id="354" name="Google Shape;354;p23"/>
          <p:cNvPicPr preferRelativeResize="0"/>
          <p:nvPr/>
        </p:nvPicPr>
        <p:blipFill>
          <a:blip r:embed="rId3">
            <a:alphaModFix/>
          </a:blip>
          <a:stretch>
            <a:fillRect/>
          </a:stretch>
        </p:blipFill>
        <p:spPr>
          <a:xfrm>
            <a:off x="1250500" y="126025"/>
            <a:ext cx="7993924" cy="5017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Predicting Kick Contact Type</a:t>
            </a:r>
            <a:endParaRPr/>
          </a:p>
        </p:txBody>
      </p:sp>
      <p:sp>
        <p:nvSpPr>
          <p:cNvPr id="360" name="Google Shape;360;p24"/>
          <p:cNvSpPr txBox="1"/>
          <p:nvPr>
            <p:ph idx="1" type="body"/>
          </p:nvPr>
        </p:nvSpPr>
        <p:spPr>
          <a:xfrm>
            <a:off x="3548475" y="1180150"/>
            <a:ext cx="5742600" cy="2541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Random Forest model to predict the kick contact type</a:t>
            </a:r>
            <a:endParaRPr/>
          </a:p>
          <a:p>
            <a:pPr indent="-311150" lvl="0" marL="457200" rtl="0" algn="l">
              <a:spcBef>
                <a:spcPts val="0"/>
              </a:spcBef>
              <a:spcAft>
                <a:spcPts val="0"/>
              </a:spcAft>
              <a:buSzPts val="1300"/>
              <a:buChar char="●"/>
            </a:pPr>
            <a:r>
              <a:rPr lang="en"/>
              <a:t>X Variables: Hangtime and kick length</a:t>
            </a:r>
            <a:endParaRPr/>
          </a:p>
          <a:p>
            <a:pPr indent="-311150" lvl="0" marL="457200" rtl="0" algn="l">
              <a:spcBef>
                <a:spcPts val="0"/>
              </a:spcBef>
              <a:spcAft>
                <a:spcPts val="0"/>
              </a:spcAft>
              <a:buSzPts val="1300"/>
              <a:buChar char="●"/>
            </a:pPr>
            <a:r>
              <a:rPr lang="en"/>
              <a:t>Y Variables: Kick contact type</a:t>
            </a:r>
            <a:endParaRPr/>
          </a:p>
          <a:p>
            <a:pPr indent="-311150" lvl="0" marL="457200" rtl="0" algn="l">
              <a:spcBef>
                <a:spcPts val="0"/>
              </a:spcBef>
              <a:spcAft>
                <a:spcPts val="0"/>
              </a:spcAft>
              <a:buSzPts val="1300"/>
              <a:buChar char="●"/>
            </a:pPr>
            <a:r>
              <a:rPr lang="en"/>
              <a:t>Conclusion:  Kick length seems to be the more significant of the two X variables. For each of the 13 possible categorical outcomes, we can conclude that Class CC (Clean Catch from air) has the highest </a:t>
            </a:r>
            <a:r>
              <a:rPr lang="en"/>
              <a:t>prevalence</a:t>
            </a:r>
            <a:r>
              <a:rPr lang="en"/>
              <a:t> out of all the other outcomes. In the confusion matrix CC has the highest number of true positives. Our model has 66% accuracy.</a:t>
            </a:r>
            <a:endParaRPr/>
          </a:p>
        </p:txBody>
      </p:sp>
      <p:pic>
        <p:nvPicPr>
          <p:cNvPr id="361" name="Google Shape;361;p24"/>
          <p:cNvPicPr preferRelativeResize="0"/>
          <p:nvPr/>
        </p:nvPicPr>
        <p:blipFill>
          <a:blip r:embed="rId3">
            <a:alphaModFix/>
          </a:blip>
          <a:stretch>
            <a:fillRect/>
          </a:stretch>
        </p:blipFill>
        <p:spPr>
          <a:xfrm>
            <a:off x="99325" y="1467459"/>
            <a:ext cx="3661724" cy="1837241"/>
          </a:xfrm>
          <a:prstGeom prst="rect">
            <a:avLst/>
          </a:prstGeom>
          <a:noFill/>
          <a:ln>
            <a:noFill/>
          </a:ln>
        </p:spPr>
      </p:pic>
      <p:pic>
        <p:nvPicPr>
          <p:cNvPr id="362" name="Google Shape;362;p24"/>
          <p:cNvPicPr preferRelativeResize="0"/>
          <p:nvPr/>
        </p:nvPicPr>
        <p:blipFill>
          <a:blip r:embed="rId4">
            <a:alphaModFix/>
          </a:blip>
          <a:stretch>
            <a:fillRect/>
          </a:stretch>
        </p:blipFill>
        <p:spPr>
          <a:xfrm>
            <a:off x="3761038" y="3304700"/>
            <a:ext cx="4783111" cy="1837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68" name="Google Shape;368;p25"/>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369" name="Google Shape;369;p25"/>
          <p:cNvPicPr preferRelativeResize="0"/>
          <p:nvPr/>
        </p:nvPicPr>
        <p:blipFill>
          <a:blip r:embed="rId3">
            <a:alphaModFix/>
          </a:blip>
          <a:stretch>
            <a:fillRect/>
          </a:stretch>
        </p:blipFill>
        <p:spPr>
          <a:xfrm>
            <a:off x="56401" y="73875"/>
            <a:ext cx="4776774" cy="2965850"/>
          </a:xfrm>
          <a:prstGeom prst="rect">
            <a:avLst/>
          </a:prstGeom>
          <a:noFill/>
          <a:ln>
            <a:noFill/>
          </a:ln>
        </p:spPr>
      </p:pic>
      <p:pic>
        <p:nvPicPr>
          <p:cNvPr id="370" name="Google Shape;370;p25"/>
          <p:cNvPicPr preferRelativeResize="0"/>
          <p:nvPr/>
        </p:nvPicPr>
        <p:blipFill>
          <a:blip r:embed="rId4">
            <a:alphaModFix/>
          </a:blip>
          <a:stretch>
            <a:fillRect/>
          </a:stretch>
        </p:blipFill>
        <p:spPr>
          <a:xfrm>
            <a:off x="4228975" y="2387025"/>
            <a:ext cx="4980850" cy="2818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4" name="Shape 374"/>
        <p:cNvGrpSpPr/>
        <p:nvPr/>
      </p:nvGrpSpPr>
      <p:grpSpPr>
        <a:xfrm>
          <a:off x="0" y="0"/>
          <a:ext cx="0" cy="0"/>
          <a:chOff x="0" y="0"/>
          <a:chExt cx="0" cy="0"/>
        </a:xfrm>
      </p:grpSpPr>
      <p:sp>
        <p:nvSpPr>
          <p:cNvPr id="375" name="Google Shape;375;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Final Thoughts/Solution</a:t>
            </a:r>
            <a:endParaRPr/>
          </a:p>
        </p:txBody>
      </p:sp>
      <p:sp>
        <p:nvSpPr>
          <p:cNvPr id="376" name="Google Shape;376;p26"/>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Based off our analysis of the dataset we can conclude that the largest </a:t>
            </a:r>
            <a:r>
              <a:rPr lang="en"/>
              <a:t>overall factor in kick return yardage is kick length. This hypothesis was of course expected as it makes the most logical sense.  </a:t>
            </a:r>
            <a:endParaRPr/>
          </a:p>
          <a:p>
            <a:pPr indent="0" lvl="0" marL="0" rtl="0" algn="l">
              <a:spcBef>
                <a:spcPts val="1200"/>
              </a:spcBef>
              <a:spcAft>
                <a:spcPts val="1200"/>
              </a:spcAft>
              <a:buNone/>
            </a:pPr>
            <a:r>
              <a:rPr lang="en"/>
              <a:t>Our goal was to discover the the relationship between hang time of kick and kick distance affect the outcome and return of the kick. Based on the decision tree, kicks that are less than 53 yards have a very high chance of having a short return, longer kicks vary in outcome.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Motivation</a:t>
            </a:r>
            <a:endParaRPr/>
          </a:p>
        </p:txBody>
      </p:sp>
      <p:sp>
        <p:nvSpPr>
          <p:cNvPr id="285" name="Google Shape;285;p14"/>
          <p:cNvSpPr txBox="1"/>
          <p:nvPr>
            <p:ph idx="1" type="body"/>
          </p:nvPr>
        </p:nvSpPr>
        <p:spPr>
          <a:xfrm>
            <a:off x="1303800" y="1391650"/>
            <a:ext cx="7030500" cy="2131800"/>
          </a:xfrm>
          <a:prstGeom prst="rect">
            <a:avLst/>
          </a:prstGeom>
        </p:spPr>
        <p:txBody>
          <a:bodyPr anchorCtr="0" anchor="t" bIns="91425" lIns="91425" spcFirstLastPara="1" rIns="91425" wrap="square" tIns="91425">
            <a:normAutofit fontScale="77500" lnSpcReduction="10000"/>
          </a:bodyPr>
          <a:lstStyle/>
          <a:p>
            <a:pPr indent="-312261" lvl="0" marL="457200" rtl="0" algn="l">
              <a:lnSpc>
                <a:spcPct val="150000"/>
              </a:lnSpc>
              <a:spcBef>
                <a:spcPts val="0"/>
              </a:spcBef>
              <a:spcAft>
                <a:spcPts val="0"/>
              </a:spcAft>
              <a:buSzPct val="100000"/>
              <a:buChar char="●"/>
            </a:pPr>
            <a:r>
              <a:rPr lang="en" sz="1700"/>
              <a:t>Our Motivation to pick this specific dataset is that it we are entering into a data analytics competition with this dataset for a cash prize. </a:t>
            </a:r>
            <a:endParaRPr sz="1700"/>
          </a:p>
          <a:p>
            <a:pPr indent="-312261" lvl="0" marL="457200" rtl="0" algn="l">
              <a:lnSpc>
                <a:spcPct val="150000"/>
              </a:lnSpc>
              <a:spcBef>
                <a:spcPts val="0"/>
              </a:spcBef>
              <a:spcAft>
                <a:spcPts val="0"/>
              </a:spcAft>
              <a:buSzPct val="100000"/>
              <a:buChar char="●"/>
            </a:pPr>
            <a:r>
              <a:rPr lang="en" sz="1700"/>
              <a:t> We are also interested in working in the sports analytics industry and this project will be a great opportunity to gain some experience in this field. </a:t>
            </a:r>
            <a:endParaRPr sz="1700"/>
          </a:p>
          <a:p>
            <a:pPr indent="-312261" lvl="0" marL="457200" rtl="0" algn="l">
              <a:lnSpc>
                <a:spcPct val="150000"/>
              </a:lnSpc>
              <a:spcBef>
                <a:spcPts val="0"/>
              </a:spcBef>
              <a:spcAft>
                <a:spcPts val="0"/>
              </a:spcAft>
              <a:buSzPct val="100000"/>
              <a:buChar char="●"/>
            </a:pPr>
            <a:r>
              <a:rPr lang="en" sz="1700"/>
              <a:t>Overall goal: how does the kick distance and hang time of a kick effect the outcome of a kick return. This can be used by NFL teams to evaluate how their special teams units are performing and how they will perform in the future. </a:t>
            </a:r>
            <a:endParaRPr sz="1700"/>
          </a:p>
        </p:txBody>
      </p:sp>
      <p:pic>
        <p:nvPicPr>
          <p:cNvPr id="286" name="Google Shape;286;p14"/>
          <p:cNvPicPr preferRelativeResize="0"/>
          <p:nvPr/>
        </p:nvPicPr>
        <p:blipFill>
          <a:blip r:embed="rId3">
            <a:alphaModFix/>
          </a:blip>
          <a:stretch>
            <a:fillRect/>
          </a:stretch>
        </p:blipFill>
        <p:spPr>
          <a:xfrm>
            <a:off x="1557800" y="3809075"/>
            <a:ext cx="6274124" cy="1433700"/>
          </a:xfrm>
          <a:prstGeom prst="rect">
            <a:avLst/>
          </a:prstGeom>
          <a:noFill/>
          <a:ln>
            <a:noFill/>
          </a:ln>
        </p:spPr>
      </p:pic>
      <p:sp>
        <p:nvSpPr>
          <p:cNvPr id="287" name="Google Shape;287;p14"/>
          <p:cNvSpPr txBox="1"/>
          <p:nvPr/>
        </p:nvSpPr>
        <p:spPr>
          <a:xfrm>
            <a:off x="2999525" y="198375"/>
            <a:ext cx="593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288" name="Google Shape;288;p14"/>
          <p:cNvSpPr txBox="1"/>
          <p:nvPr/>
        </p:nvSpPr>
        <p:spPr>
          <a:xfrm>
            <a:off x="5926875" y="340150"/>
            <a:ext cx="593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NV</a:t>
            </a:r>
            <a:endParaRPr>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Data Cleaning</a:t>
            </a:r>
            <a:endParaRPr/>
          </a:p>
        </p:txBody>
      </p:sp>
      <p:sp>
        <p:nvSpPr>
          <p:cNvPr id="294" name="Google Shape;294;p15"/>
          <p:cNvSpPr txBox="1"/>
          <p:nvPr>
            <p:ph idx="1" type="body"/>
          </p:nvPr>
        </p:nvSpPr>
        <p:spPr>
          <a:xfrm>
            <a:off x="443100" y="1577675"/>
            <a:ext cx="4343100" cy="2953800"/>
          </a:xfrm>
          <a:prstGeom prst="rect">
            <a:avLst/>
          </a:prstGeom>
        </p:spPr>
        <p:txBody>
          <a:bodyPr anchorCtr="0" anchor="t" bIns="91425" lIns="91425" spcFirstLastPara="1" rIns="91425" wrap="square" tIns="91425">
            <a:normAutofit fontScale="77500" lnSpcReduction="10000"/>
          </a:bodyPr>
          <a:lstStyle/>
          <a:p>
            <a:pPr indent="-312261" lvl="0" marL="457200" rtl="0" algn="l">
              <a:lnSpc>
                <a:spcPct val="150000"/>
              </a:lnSpc>
              <a:spcBef>
                <a:spcPts val="0"/>
              </a:spcBef>
              <a:spcAft>
                <a:spcPts val="0"/>
              </a:spcAft>
              <a:buSzPct val="100000"/>
              <a:buChar char="●"/>
            </a:pPr>
            <a:r>
              <a:rPr lang="en" sz="1700"/>
              <a:t>Step one: Choosing the datasets to merge.</a:t>
            </a:r>
            <a:endParaRPr sz="1700"/>
          </a:p>
          <a:p>
            <a:pPr indent="-312261" lvl="0" marL="457200" rtl="0" algn="l">
              <a:lnSpc>
                <a:spcPct val="150000"/>
              </a:lnSpc>
              <a:spcBef>
                <a:spcPts val="0"/>
              </a:spcBef>
              <a:spcAft>
                <a:spcPts val="0"/>
              </a:spcAft>
              <a:buSzPct val="100000"/>
              <a:buChar char="●"/>
            </a:pPr>
            <a:r>
              <a:rPr lang="en" sz="1700"/>
              <a:t>Step two: Deciding wanted variables and removing unwanted variables in preparation for merge</a:t>
            </a:r>
            <a:endParaRPr sz="1700"/>
          </a:p>
          <a:p>
            <a:pPr indent="-312261" lvl="0" marL="457200" rtl="0" algn="l">
              <a:lnSpc>
                <a:spcPct val="150000"/>
              </a:lnSpc>
              <a:spcBef>
                <a:spcPts val="0"/>
              </a:spcBef>
              <a:spcAft>
                <a:spcPts val="0"/>
              </a:spcAft>
              <a:buSzPct val="100000"/>
              <a:buChar char="●"/>
            </a:pPr>
            <a:r>
              <a:rPr lang="en" sz="1700"/>
              <a:t>Step three: Merge datasets respective of “gameId”</a:t>
            </a:r>
            <a:endParaRPr sz="1700"/>
          </a:p>
          <a:p>
            <a:pPr indent="-312261" lvl="0" marL="457200" rtl="0" algn="l">
              <a:lnSpc>
                <a:spcPct val="150000"/>
              </a:lnSpc>
              <a:spcBef>
                <a:spcPts val="0"/>
              </a:spcBef>
              <a:spcAft>
                <a:spcPts val="0"/>
              </a:spcAft>
              <a:buSzPct val="100000"/>
              <a:buChar char="●"/>
            </a:pPr>
            <a:r>
              <a:rPr lang="en" sz="1700"/>
              <a:t>Step four: Delete all rows with N/A in important variable information. </a:t>
            </a:r>
            <a:endParaRPr sz="1700"/>
          </a:p>
          <a:p>
            <a:pPr indent="-312261" lvl="0" marL="457200" rtl="0" algn="l">
              <a:lnSpc>
                <a:spcPct val="150000"/>
              </a:lnSpc>
              <a:spcBef>
                <a:spcPts val="0"/>
              </a:spcBef>
              <a:spcAft>
                <a:spcPts val="0"/>
              </a:spcAft>
              <a:buSzPct val="100000"/>
              <a:buChar char="●"/>
            </a:pPr>
            <a:r>
              <a:rPr lang="en" sz="1700"/>
              <a:t>Step five: Remove all duplicate rows from the dataset.</a:t>
            </a:r>
            <a:endParaRPr sz="1700"/>
          </a:p>
        </p:txBody>
      </p:sp>
      <p:pic>
        <p:nvPicPr>
          <p:cNvPr descr="Get rid of the dirt from your data — Data Cleaning techniques | by Caston  Fernandes | Medium" id="295" name="Google Shape;295;p15"/>
          <p:cNvPicPr preferRelativeResize="0"/>
          <p:nvPr/>
        </p:nvPicPr>
        <p:blipFill>
          <a:blip r:embed="rId3">
            <a:alphaModFix/>
          </a:blip>
          <a:stretch>
            <a:fillRect/>
          </a:stretch>
        </p:blipFill>
        <p:spPr>
          <a:xfrm>
            <a:off x="4838199" y="1094837"/>
            <a:ext cx="4179126" cy="2953826"/>
          </a:xfrm>
          <a:prstGeom prst="rect">
            <a:avLst/>
          </a:prstGeom>
          <a:noFill/>
          <a:ln>
            <a:noFill/>
          </a:ln>
        </p:spPr>
      </p:pic>
      <p:sp>
        <p:nvSpPr>
          <p:cNvPr id="296" name="Google Shape;296;p15"/>
          <p:cNvSpPr txBox="1"/>
          <p:nvPr/>
        </p:nvSpPr>
        <p:spPr>
          <a:xfrm>
            <a:off x="7908525" y="198375"/>
            <a:ext cx="110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OY</a:t>
            </a:r>
            <a:endParaRPr>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Variables</a:t>
            </a:r>
            <a:endParaRPr/>
          </a:p>
        </p:txBody>
      </p:sp>
      <p:sp>
        <p:nvSpPr>
          <p:cNvPr id="302" name="Google Shape;302;p16"/>
          <p:cNvSpPr txBox="1"/>
          <p:nvPr>
            <p:ph idx="1" type="body"/>
          </p:nvPr>
        </p:nvSpPr>
        <p:spPr>
          <a:xfrm>
            <a:off x="1303800" y="1597875"/>
            <a:ext cx="7030500" cy="2933700"/>
          </a:xfrm>
          <a:prstGeom prst="rect">
            <a:avLst/>
          </a:prstGeom>
        </p:spPr>
        <p:txBody>
          <a:bodyPr anchorCtr="0" anchor="t" bIns="91425" lIns="91425" spcFirstLastPara="1" rIns="91425" wrap="square" tIns="91425">
            <a:normAutofit fontScale="85000" lnSpcReduction="20000"/>
          </a:bodyPr>
          <a:lstStyle/>
          <a:p>
            <a:pPr indent="-298767" lvl="0" marL="457200" rtl="0" algn="l">
              <a:lnSpc>
                <a:spcPct val="150000"/>
              </a:lnSpc>
              <a:spcBef>
                <a:spcPts val="0"/>
              </a:spcBef>
              <a:spcAft>
                <a:spcPts val="0"/>
              </a:spcAft>
              <a:buSzPct val="100000"/>
              <a:buChar char="●"/>
            </a:pPr>
            <a:r>
              <a:rPr b="1" lang="en"/>
              <a:t>Game ID:</a:t>
            </a:r>
            <a:r>
              <a:rPr lang="en"/>
              <a:t> Specific Identification for each game</a:t>
            </a:r>
            <a:endParaRPr/>
          </a:p>
          <a:p>
            <a:pPr indent="-298767" lvl="0" marL="457200" rtl="0" algn="l">
              <a:lnSpc>
                <a:spcPct val="150000"/>
              </a:lnSpc>
              <a:spcBef>
                <a:spcPts val="0"/>
              </a:spcBef>
              <a:spcAft>
                <a:spcPts val="0"/>
              </a:spcAft>
              <a:buSzPct val="100000"/>
              <a:buChar char="●"/>
            </a:pPr>
            <a:r>
              <a:rPr b="1" lang="en"/>
              <a:t>Play ID:</a:t>
            </a:r>
            <a:r>
              <a:rPr lang="en"/>
              <a:t> </a:t>
            </a:r>
            <a:r>
              <a:rPr lang="en"/>
              <a:t>Specific Identification for each play</a:t>
            </a:r>
            <a:endParaRPr/>
          </a:p>
          <a:p>
            <a:pPr indent="-298767" lvl="0" marL="457200" rtl="0" algn="l">
              <a:lnSpc>
                <a:spcPct val="150000"/>
              </a:lnSpc>
              <a:spcBef>
                <a:spcPts val="0"/>
              </a:spcBef>
              <a:spcAft>
                <a:spcPts val="0"/>
              </a:spcAft>
              <a:buSzPct val="100000"/>
              <a:buChar char="●"/>
            </a:pPr>
            <a:r>
              <a:rPr b="1" lang="en"/>
              <a:t>Play Description: </a:t>
            </a:r>
            <a:r>
              <a:rPr lang="en"/>
              <a:t>Type of play, yardage, and how it was received</a:t>
            </a:r>
            <a:endParaRPr/>
          </a:p>
          <a:p>
            <a:pPr indent="-298767" lvl="0" marL="457200" rtl="0" algn="l">
              <a:lnSpc>
                <a:spcPct val="150000"/>
              </a:lnSpc>
              <a:spcBef>
                <a:spcPts val="0"/>
              </a:spcBef>
              <a:spcAft>
                <a:spcPts val="0"/>
              </a:spcAft>
              <a:buSzPct val="100000"/>
              <a:buChar char="●"/>
            </a:pPr>
            <a:r>
              <a:rPr b="1" lang="en"/>
              <a:t>Quarter:</a:t>
            </a:r>
            <a:r>
              <a:rPr lang="en"/>
              <a:t> What quarter the game is currently in</a:t>
            </a:r>
            <a:endParaRPr/>
          </a:p>
          <a:p>
            <a:pPr indent="-298767" lvl="0" marL="457200" rtl="0" algn="l">
              <a:lnSpc>
                <a:spcPct val="150000"/>
              </a:lnSpc>
              <a:spcBef>
                <a:spcPts val="0"/>
              </a:spcBef>
              <a:spcAft>
                <a:spcPts val="0"/>
              </a:spcAft>
              <a:buSzPct val="100000"/>
              <a:buChar char="●"/>
            </a:pPr>
            <a:r>
              <a:rPr b="1" lang="en"/>
              <a:t>Special Teams Play Type: </a:t>
            </a:r>
            <a:r>
              <a:rPr lang="en"/>
              <a:t>Kickoff or Punt</a:t>
            </a:r>
            <a:endParaRPr/>
          </a:p>
          <a:p>
            <a:pPr indent="-298767" lvl="0" marL="457200" rtl="0" algn="l">
              <a:lnSpc>
                <a:spcPct val="150000"/>
              </a:lnSpc>
              <a:spcBef>
                <a:spcPts val="0"/>
              </a:spcBef>
              <a:spcAft>
                <a:spcPts val="0"/>
              </a:spcAft>
              <a:buSzPct val="100000"/>
              <a:buChar char="●"/>
            </a:pPr>
            <a:r>
              <a:rPr b="1" lang="en"/>
              <a:t>Kick Length: </a:t>
            </a:r>
            <a:r>
              <a:rPr lang="en"/>
              <a:t>distance of the kick in yards</a:t>
            </a:r>
            <a:endParaRPr/>
          </a:p>
          <a:p>
            <a:pPr indent="-298767" lvl="0" marL="457200" rtl="0" algn="l">
              <a:lnSpc>
                <a:spcPct val="150000"/>
              </a:lnSpc>
              <a:spcBef>
                <a:spcPts val="0"/>
              </a:spcBef>
              <a:spcAft>
                <a:spcPts val="0"/>
              </a:spcAft>
              <a:buSzPct val="100000"/>
              <a:buChar char="●"/>
            </a:pPr>
            <a:r>
              <a:rPr b="1" lang="en"/>
              <a:t>Kick Return Yardage: </a:t>
            </a:r>
            <a:r>
              <a:rPr lang="en"/>
              <a:t>distance of the kick return in yards</a:t>
            </a:r>
            <a:endParaRPr/>
          </a:p>
          <a:p>
            <a:pPr indent="-298767" lvl="0" marL="457200" rtl="0" algn="l">
              <a:lnSpc>
                <a:spcPct val="150000"/>
              </a:lnSpc>
              <a:spcBef>
                <a:spcPts val="0"/>
              </a:spcBef>
              <a:spcAft>
                <a:spcPts val="0"/>
              </a:spcAft>
              <a:buSzPct val="100000"/>
              <a:buChar char="●"/>
            </a:pPr>
            <a:r>
              <a:rPr b="1" lang="en"/>
              <a:t>Play Result: </a:t>
            </a:r>
            <a:r>
              <a:rPr lang="en"/>
              <a:t>Net yards gained by kicking team</a:t>
            </a:r>
            <a:endParaRPr/>
          </a:p>
          <a:p>
            <a:pPr indent="-298767" lvl="0" marL="457200" rtl="0" algn="l">
              <a:lnSpc>
                <a:spcPct val="150000"/>
              </a:lnSpc>
              <a:spcBef>
                <a:spcPts val="0"/>
              </a:spcBef>
              <a:spcAft>
                <a:spcPts val="0"/>
              </a:spcAft>
              <a:buSzPct val="100000"/>
              <a:buChar char="●"/>
            </a:pPr>
            <a:r>
              <a:rPr b="1" lang="en"/>
              <a:t>Hangtime:</a:t>
            </a:r>
            <a:r>
              <a:rPr lang="en"/>
              <a:t> The amount of time in seconds the ball spends in the air</a:t>
            </a:r>
            <a:endParaRPr/>
          </a:p>
          <a:p>
            <a:pPr indent="-298767" lvl="0" marL="457200" rtl="0" algn="l">
              <a:lnSpc>
                <a:spcPct val="150000"/>
              </a:lnSpc>
              <a:spcBef>
                <a:spcPts val="0"/>
              </a:spcBef>
              <a:spcAft>
                <a:spcPts val="0"/>
              </a:spcAft>
              <a:buSzPct val="100000"/>
              <a:buChar char="●"/>
            </a:pPr>
            <a:r>
              <a:rPr b="1" lang="en"/>
              <a:t>Kick Contact Type: </a:t>
            </a:r>
            <a:r>
              <a:rPr lang="en"/>
              <a:t>Details on how the punt was fielded</a:t>
            </a:r>
            <a:endParaRPr/>
          </a:p>
          <a:p>
            <a:pPr indent="-298767" lvl="0" marL="457200" rtl="0" algn="l">
              <a:lnSpc>
                <a:spcPct val="150000"/>
              </a:lnSpc>
              <a:spcBef>
                <a:spcPts val="0"/>
              </a:spcBef>
              <a:spcAft>
                <a:spcPts val="0"/>
              </a:spcAft>
              <a:buSzPct val="100000"/>
              <a:buChar char="●"/>
            </a:pPr>
            <a:r>
              <a:rPr b="1" lang="en"/>
              <a:t>Return Type: </a:t>
            </a:r>
            <a:r>
              <a:rPr lang="en"/>
              <a:t>Classified kick return yardage into short, medium, or long distance (Short&lt;20 , 20&lt;Medium&lt;50, 50&lt;Long)</a:t>
            </a:r>
            <a:endParaRPr/>
          </a:p>
        </p:txBody>
      </p:sp>
      <p:pic>
        <p:nvPicPr>
          <p:cNvPr id="303" name="Google Shape;303;p16"/>
          <p:cNvPicPr preferRelativeResize="0"/>
          <p:nvPr/>
        </p:nvPicPr>
        <p:blipFill>
          <a:blip r:embed="rId3">
            <a:alphaModFix/>
          </a:blip>
          <a:stretch>
            <a:fillRect/>
          </a:stretch>
        </p:blipFill>
        <p:spPr>
          <a:xfrm>
            <a:off x="3226275" y="152779"/>
            <a:ext cx="5860450" cy="1495350"/>
          </a:xfrm>
          <a:prstGeom prst="rect">
            <a:avLst/>
          </a:prstGeom>
          <a:noFill/>
          <a:ln>
            <a:noFill/>
          </a:ln>
        </p:spPr>
      </p:pic>
      <p:sp>
        <p:nvSpPr>
          <p:cNvPr id="304" name="Google Shape;304;p16"/>
          <p:cNvSpPr txBox="1"/>
          <p:nvPr/>
        </p:nvSpPr>
        <p:spPr>
          <a:xfrm>
            <a:off x="246225" y="4815200"/>
            <a:ext cx="451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DK</a:t>
            </a:r>
            <a:endParaRPr>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Summary Statistics</a:t>
            </a:r>
            <a:endParaRPr/>
          </a:p>
        </p:txBody>
      </p:sp>
      <p:sp>
        <p:nvSpPr>
          <p:cNvPr id="310" name="Google Shape;310;p17"/>
          <p:cNvSpPr txBox="1"/>
          <p:nvPr>
            <p:ph idx="1" type="body"/>
          </p:nvPr>
        </p:nvSpPr>
        <p:spPr>
          <a:xfrm>
            <a:off x="1381800" y="1597875"/>
            <a:ext cx="6952500" cy="2541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sz="1100">
                <a:solidFill>
                  <a:srgbClr val="000000"/>
                </a:solidFill>
                <a:latin typeface="Arial"/>
                <a:ea typeface="Arial"/>
                <a:cs typeface="Arial"/>
                <a:sym typeface="Arial"/>
              </a:rPr>
              <a:t>kickLength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Min: 2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Max: 90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Mean: 54.58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rPr b="1" lang="en" sz="1100">
                <a:solidFill>
                  <a:srgbClr val="000000"/>
                </a:solidFill>
                <a:latin typeface="Arial"/>
                <a:ea typeface="Arial"/>
                <a:cs typeface="Arial"/>
                <a:sym typeface="Arial"/>
              </a:rPr>
              <a:t>kickReturnYardage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Min: -16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Max: 104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Mean: 15.08							</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0"/>
              </a:spcAft>
              <a:buNone/>
            </a:pPr>
            <a:r>
              <a:rPr b="1" lang="en" sz="1100">
                <a:solidFill>
                  <a:srgbClr val="000000"/>
                </a:solidFill>
                <a:latin typeface="Arial"/>
                <a:ea typeface="Arial"/>
                <a:cs typeface="Arial"/>
                <a:sym typeface="Arial"/>
              </a:rPr>
              <a:t>hangTime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Min: 1.22		</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Max: 5.69</a:t>
            </a:r>
            <a:endParaRPr sz="1100">
              <a:solidFill>
                <a:srgbClr val="000000"/>
              </a:solidFill>
              <a:latin typeface="Arial"/>
              <a:ea typeface="Arial"/>
              <a:cs typeface="Arial"/>
              <a:sym typeface="Arial"/>
            </a:endParaRPr>
          </a:p>
          <a:p>
            <a:pPr indent="0" lvl="0" marL="0" rtl="0" algn="l">
              <a:spcBef>
                <a:spcPts val="0"/>
              </a:spcBef>
              <a:spcAft>
                <a:spcPts val="0"/>
              </a:spcAft>
              <a:buNone/>
            </a:pPr>
            <a:r>
              <a:rPr lang="en" sz="1100">
                <a:solidFill>
                  <a:srgbClr val="000000"/>
                </a:solidFill>
                <a:latin typeface="Arial"/>
                <a:ea typeface="Arial"/>
                <a:cs typeface="Arial"/>
                <a:sym typeface="Arial"/>
              </a:rPr>
              <a:t>Mean: 4.317</a:t>
            </a:r>
            <a:endParaRPr/>
          </a:p>
        </p:txBody>
      </p:sp>
      <p:pic>
        <p:nvPicPr>
          <p:cNvPr id="311" name="Google Shape;311;p17"/>
          <p:cNvPicPr preferRelativeResize="0"/>
          <p:nvPr/>
        </p:nvPicPr>
        <p:blipFill>
          <a:blip r:embed="rId3">
            <a:alphaModFix/>
          </a:blip>
          <a:stretch>
            <a:fillRect/>
          </a:stretch>
        </p:blipFill>
        <p:spPr>
          <a:xfrm>
            <a:off x="2955397" y="1220750"/>
            <a:ext cx="5658901" cy="3489251"/>
          </a:xfrm>
          <a:prstGeom prst="rect">
            <a:avLst/>
          </a:prstGeom>
          <a:noFill/>
          <a:ln>
            <a:noFill/>
          </a:ln>
        </p:spPr>
      </p:pic>
      <p:sp>
        <p:nvSpPr>
          <p:cNvPr id="312" name="Google Shape;312;p17"/>
          <p:cNvSpPr txBox="1"/>
          <p:nvPr/>
        </p:nvSpPr>
        <p:spPr>
          <a:xfrm>
            <a:off x="7908525" y="198375"/>
            <a:ext cx="110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OY</a:t>
            </a:r>
            <a:endParaRPr>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pic>
        <p:nvPicPr>
          <p:cNvPr id="317" name="Google Shape;317;p18"/>
          <p:cNvPicPr preferRelativeResize="0"/>
          <p:nvPr/>
        </p:nvPicPr>
        <p:blipFill>
          <a:blip r:embed="rId3">
            <a:alphaModFix/>
          </a:blip>
          <a:stretch>
            <a:fillRect/>
          </a:stretch>
        </p:blipFill>
        <p:spPr>
          <a:xfrm>
            <a:off x="1985600" y="694100"/>
            <a:ext cx="5119175" cy="4161449"/>
          </a:xfrm>
          <a:prstGeom prst="rect">
            <a:avLst/>
          </a:prstGeom>
          <a:noFill/>
          <a:ln>
            <a:noFill/>
          </a:ln>
        </p:spPr>
      </p:pic>
      <p:sp>
        <p:nvSpPr>
          <p:cNvPr id="318" name="Google Shape;318;p18"/>
          <p:cNvSpPr txBox="1"/>
          <p:nvPr/>
        </p:nvSpPr>
        <p:spPr>
          <a:xfrm>
            <a:off x="904050" y="1415750"/>
            <a:ext cx="7335900" cy="3126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t>kickLength							</a:t>
            </a:r>
            <a:endParaRPr sz="1100"/>
          </a:p>
          <a:p>
            <a:pPr indent="0" lvl="0" marL="0" rtl="0" algn="l">
              <a:lnSpc>
                <a:spcPct val="115000"/>
              </a:lnSpc>
              <a:spcBef>
                <a:spcPts val="0"/>
              </a:spcBef>
              <a:spcAft>
                <a:spcPts val="0"/>
              </a:spcAft>
              <a:buNone/>
            </a:pPr>
            <a:r>
              <a:rPr lang="en" sz="1100"/>
              <a:t>Min: 2					 				</a:t>
            </a:r>
            <a:endParaRPr sz="1100"/>
          </a:p>
          <a:p>
            <a:pPr indent="0" lvl="0" marL="0" rtl="0" algn="l">
              <a:lnSpc>
                <a:spcPct val="115000"/>
              </a:lnSpc>
              <a:spcBef>
                <a:spcPts val="0"/>
              </a:spcBef>
              <a:spcAft>
                <a:spcPts val="0"/>
              </a:spcAft>
              <a:buNone/>
            </a:pPr>
            <a:r>
              <a:rPr lang="en" sz="1100"/>
              <a:t>Max: 90			   			</a:t>
            </a:r>
            <a:endParaRPr sz="1100"/>
          </a:p>
          <a:p>
            <a:pPr indent="0" lvl="0" marL="0" rtl="0" algn="l">
              <a:lnSpc>
                <a:spcPct val="115000"/>
              </a:lnSpc>
              <a:spcBef>
                <a:spcPts val="0"/>
              </a:spcBef>
              <a:spcAft>
                <a:spcPts val="0"/>
              </a:spcAft>
              <a:buNone/>
            </a:pPr>
            <a:r>
              <a:rPr lang="en" sz="1100"/>
              <a:t>Mean: 54.58							</a:t>
            </a:r>
            <a:endParaRPr sz="1100"/>
          </a:p>
          <a:p>
            <a:pPr indent="0" lvl="0" marL="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rPr b="1" lang="en" sz="1100"/>
              <a:t>kickReturnYardage					</a:t>
            </a:r>
            <a:endParaRPr sz="1100"/>
          </a:p>
          <a:p>
            <a:pPr indent="0" lvl="0" marL="0" rtl="0" algn="l">
              <a:lnSpc>
                <a:spcPct val="115000"/>
              </a:lnSpc>
              <a:spcBef>
                <a:spcPts val="0"/>
              </a:spcBef>
              <a:spcAft>
                <a:spcPts val="0"/>
              </a:spcAft>
              <a:buNone/>
            </a:pPr>
            <a:r>
              <a:rPr lang="en" sz="1100"/>
              <a:t>Min: -16									</a:t>
            </a:r>
            <a:endParaRPr sz="1100"/>
          </a:p>
          <a:p>
            <a:pPr indent="0" lvl="0" marL="0" rtl="0" algn="l">
              <a:lnSpc>
                <a:spcPct val="115000"/>
              </a:lnSpc>
              <a:spcBef>
                <a:spcPts val="0"/>
              </a:spcBef>
              <a:spcAft>
                <a:spcPts val="0"/>
              </a:spcAft>
              <a:buNone/>
            </a:pPr>
            <a:r>
              <a:rPr lang="en" sz="1100"/>
              <a:t>Max: 104			   		</a:t>
            </a:r>
            <a:endParaRPr sz="1100"/>
          </a:p>
          <a:p>
            <a:pPr indent="0" lvl="0" marL="0" rtl="0" algn="l">
              <a:lnSpc>
                <a:spcPct val="115000"/>
              </a:lnSpc>
              <a:spcBef>
                <a:spcPts val="0"/>
              </a:spcBef>
              <a:spcAft>
                <a:spcPts val="0"/>
              </a:spcAft>
              <a:buNone/>
            </a:pPr>
            <a:r>
              <a:rPr lang="en" sz="1100"/>
              <a:t>Mean: 15.08							</a:t>
            </a:r>
            <a:endParaRPr sz="1100"/>
          </a:p>
          <a:p>
            <a:pPr indent="0" lvl="0" marL="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rPr b="1" lang="en" sz="1100"/>
              <a:t>hangTime 			</a:t>
            </a:r>
            <a:endParaRPr sz="1100"/>
          </a:p>
          <a:p>
            <a:pPr indent="0" lvl="0" marL="0" rtl="0" algn="l">
              <a:lnSpc>
                <a:spcPct val="115000"/>
              </a:lnSpc>
              <a:spcBef>
                <a:spcPts val="0"/>
              </a:spcBef>
              <a:spcAft>
                <a:spcPts val="0"/>
              </a:spcAft>
              <a:buNone/>
            </a:pPr>
            <a:r>
              <a:rPr lang="en" sz="1100"/>
              <a:t>Min: 1.22		</a:t>
            </a:r>
            <a:endParaRPr sz="1100"/>
          </a:p>
          <a:p>
            <a:pPr indent="0" lvl="0" marL="0" rtl="0" algn="l">
              <a:lnSpc>
                <a:spcPct val="115000"/>
              </a:lnSpc>
              <a:spcBef>
                <a:spcPts val="0"/>
              </a:spcBef>
              <a:spcAft>
                <a:spcPts val="0"/>
              </a:spcAft>
              <a:buNone/>
            </a:pPr>
            <a:r>
              <a:rPr lang="en" sz="1100"/>
              <a:t>Max: 5.69</a:t>
            </a:r>
            <a:endParaRPr sz="1100"/>
          </a:p>
          <a:p>
            <a:pPr indent="0" lvl="0" marL="0" rtl="0" algn="l">
              <a:lnSpc>
                <a:spcPct val="115000"/>
              </a:lnSpc>
              <a:spcBef>
                <a:spcPts val="0"/>
              </a:spcBef>
              <a:spcAft>
                <a:spcPts val="0"/>
              </a:spcAft>
              <a:buNone/>
            </a:pPr>
            <a:r>
              <a:rPr lang="en" sz="1100"/>
              <a:t>Mean: 4.317</a:t>
            </a:r>
            <a:endParaRPr sz="1300">
              <a:solidFill>
                <a:schemeClr val="dk2"/>
              </a:solidFill>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pic>
        <p:nvPicPr>
          <p:cNvPr id="323" name="Google Shape;323;p19"/>
          <p:cNvPicPr preferRelativeResize="0"/>
          <p:nvPr/>
        </p:nvPicPr>
        <p:blipFill>
          <a:blip r:embed="rId3">
            <a:alphaModFix/>
          </a:blip>
          <a:stretch>
            <a:fillRect/>
          </a:stretch>
        </p:blipFill>
        <p:spPr>
          <a:xfrm>
            <a:off x="2225125" y="698150"/>
            <a:ext cx="5179451" cy="4016724"/>
          </a:xfrm>
          <a:prstGeom prst="rect">
            <a:avLst/>
          </a:prstGeom>
          <a:noFill/>
          <a:ln>
            <a:noFill/>
          </a:ln>
        </p:spPr>
      </p:pic>
      <p:sp>
        <p:nvSpPr>
          <p:cNvPr id="324" name="Google Shape;324;p19"/>
          <p:cNvSpPr txBox="1"/>
          <p:nvPr/>
        </p:nvSpPr>
        <p:spPr>
          <a:xfrm>
            <a:off x="818275" y="1493700"/>
            <a:ext cx="7335900" cy="3126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100"/>
              <a:t>kickLength							</a:t>
            </a:r>
            <a:endParaRPr sz="1100"/>
          </a:p>
          <a:p>
            <a:pPr indent="0" lvl="0" marL="0" rtl="0" algn="l">
              <a:lnSpc>
                <a:spcPct val="115000"/>
              </a:lnSpc>
              <a:spcBef>
                <a:spcPts val="0"/>
              </a:spcBef>
              <a:spcAft>
                <a:spcPts val="0"/>
              </a:spcAft>
              <a:buNone/>
            </a:pPr>
            <a:r>
              <a:rPr lang="en" sz="1100"/>
              <a:t>Min: 2					 				</a:t>
            </a:r>
            <a:endParaRPr sz="1100"/>
          </a:p>
          <a:p>
            <a:pPr indent="0" lvl="0" marL="0" rtl="0" algn="l">
              <a:lnSpc>
                <a:spcPct val="115000"/>
              </a:lnSpc>
              <a:spcBef>
                <a:spcPts val="0"/>
              </a:spcBef>
              <a:spcAft>
                <a:spcPts val="0"/>
              </a:spcAft>
              <a:buNone/>
            </a:pPr>
            <a:r>
              <a:rPr lang="en" sz="1100"/>
              <a:t>Max: 90			   			</a:t>
            </a:r>
            <a:endParaRPr sz="1100"/>
          </a:p>
          <a:p>
            <a:pPr indent="0" lvl="0" marL="0" rtl="0" algn="l">
              <a:lnSpc>
                <a:spcPct val="115000"/>
              </a:lnSpc>
              <a:spcBef>
                <a:spcPts val="0"/>
              </a:spcBef>
              <a:spcAft>
                <a:spcPts val="0"/>
              </a:spcAft>
              <a:buNone/>
            </a:pPr>
            <a:r>
              <a:rPr lang="en" sz="1100"/>
              <a:t>Mean: 54.58							</a:t>
            </a:r>
            <a:endParaRPr sz="1100"/>
          </a:p>
          <a:p>
            <a:pPr indent="0" lvl="0" marL="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rPr b="1" lang="en" sz="1100"/>
              <a:t>kickReturnYardage					</a:t>
            </a:r>
            <a:endParaRPr sz="1100"/>
          </a:p>
          <a:p>
            <a:pPr indent="0" lvl="0" marL="0" rtl="0" algn="l">
              <a:lnSpc>
                <a:spcPct val="115000"/>
              </a:lnSpc>
              <a:spcBef>
                <a:spcPts val="0"/>
              </a:spcBef>
              <a:spcAft>
                <a:spcPts val="0"/>
              </a:spcAft>
              <a:buNone/>
            </a:pPr>
            <a:r>
              <a:rPr lang="en" sz="1100"/>
              <a:t>Min: -16									</a:t>
            </a:r>
            <a:endParaRPr sz="1100"/>
          </a:p>
          <a:p>
            <a:pPr indent="0" lvl="0" marL="0" rtl="0" algn="l">
              <a:lnSpc>
                <a:spcPct val="115000"/>
              </a:lnSpc>
              <a:spcBef>
                <a:spcPts val="0"/>
              </a:spcBef>
              <a:spcAft>
                <a:spcPts val="0"/>
              </a:spcAft>
              <a:buNone/>
            </a:pPr>
            <a:r>
              <a:rPr lang="en" sz="1100"/>
              <a:t>Max: 104			   		</a:t>
            </a:r>
            <a:endParaRPr sz="1100"/>
          </a:p>
          <a:p>
            <a:pPr indent="0" lvl="0" marL="0" rtl="0" algn="l">
              <a:lnSpc>
                <a:spcPct val="115000"/>
              </a:lnSpc>
              <a:spcBef>
                <a:spcPts val="0"/>
              </a:spcBef>
              <a:spcAft>
                <a:spcPts val="0"/>
              </a:spcAft>
              <a:buNone/>
            </a:pPr>
            <a:r>
              <a:rPr lang="en" sz="1100"/>
              <a:t>Mean: 15.08							</a:t>
            </a:r>
            <a:endParaRPr sz="1100"/>
          </a:p>
          <a:p>
            <a:pPr indent="0" lvl="0" marL="0" rtl="0" algn="l">
              <a:lnSpc>
                <a:spcPct val="115000"/>
              </a:lnSpc>
              <a:spcBef>
                <a:spcPts val="0"/>
              </a:spcBef>
              <a:spcAft>
                <a:spcPts val="0"/>
              </a:spcAft>
              <a:buNone/>
            </a:pPr>
            <a:r>
              <a:t/>
            </a:r>
            <a:endParaRPr sz="1100"/>
          </a:p>
          <a:p>
            <a:pPr indent="0" lvl="0" marL="0" rtl="0" algn="l">
              <a:lnSpc>
                <a:spcPct val="115000"/>
              </a:lnSpc>
              <a:spcBef>
                <a:spcPts val="0"/>
              </a:spcBef>
              <a:spcAft>
                <a:spcPts val="0"/>
              </a:spcAft>
              <a:buNone/>
            </a:pPr>
            <a:r>
              <a:rPr b="1" lang="en" sz="1100"/>
              <a:t>hangTime 			</a:t>
            </a:r>
            <a:endParaRPr sz="1100"/>
          </a:p>
          <a:p>
            <a:pPr indent="0" lvl="0" marL="0" rtl="0" algn="l">
              <a:lnSpc>
                <a:spcPct val="115000"/>
              </a:lnSpc>
              <a:spcBef>
                <a:spcPts val="0"/>
              </a:spcBef>
              <a:spcAft>
                <a:spcPts val="0"/>
              </a:spcAft>
              <a:buNone/>
            </a:pPr>
            <a:r>
              <a:rPr lang="en" sz="1100"/>
              <a:t>Min: 1.22		</a:t>
            </a:r>
            <a:endParaRPr sz="1100"/>
          </a:p>
          <a:p>
            <a:pPr indent="0" lvl="0" marL="0" rtl="0" algn="l">
              <a:lnSpc>
                <a:spcPct val="115000"/>
              </a:lnSpc>
              <a:spcBef>
                <a:spcPts val="0"/>
              </a:spcBef>
              <a:spcAft>
                <a:spcPts val="0"/>
              </a:spcAft>
              <a:buNone/>
            </a:pPr>
            <a:r>
              <a:rPr lang="en" sz="1100"/>
              <a:t>Max: 5.69</a:t>
            </a:r>
            <a:endParaRPr sz="1100"/>
          </a:p>
          <a:p>
            <a:pPr indent="0" lvl="0" marL="0" rtl="0" algn="l">
              <a:lnSpc>
                <a:spcPct val="115000"/>
              </a:lnSpc>
              <a:spcBef>
                <a:spcPts val="0"/>
              </a:spcBef>
              <a:spcAft>
                <a:spcPts val="0"/>
              </a:spcAft>
              <a:buNone/>
            </a:pPr>
            <a:r>
              <a:rPr lang="en" sz="1100"/>
              <a:t>Mean: 4.317</a:t>
            </a:r>
            <a:endParaRPr sz="1300">
              <a:solidFill>
                <a:schemeClr val="dk2"/>
              </a:solidFill>
              <a:latin typeface="Nunito"/>
              <a:ea typeface="Nunito"/>
              <a:cs typeface="Nunito"/>
              <a:sym typeface="Nunito"/>
            </a:endParaRPr>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Yard Returned by Hangtime</a:t>
            </a:r>
            <a:endParaRPr/>
          </a:p>
        </p:txBody>
      </p:sp>
      <p:sp>
        <p:nvSpPr>
          <p:cNvPr id="330" name="Google Shape;330;p20"/>
          <p:cNvSpPr txBox="1"/>
          <p:nvPr>
            <p:ph idx="1" type="body"/>
          </p:nvPr>
        </p:nvSpPr>
        <p:spPr>
          <a:xfrm>
            <a:off x="3638600" y="1536500"/>
            <a:ext cx="5339400" cy="2916300"/>
          </a:xfrm>
          <a:prstGeom prst="rect">
            <a:avLst/>
          </a:prstGeom>
        </p:spPr>
        <p:txBody>
          <a:bodyPr anchorCtr="0" anchor="t" bIns="91425" lIns="91425" spcFirstLastPara="1" rIns="91425" wrap="square" tIns="91425">
            <a:normAutofit lnSpcReduction="10000"/>
          </a:bodyPr>
          <a:lstStyle/>
          <a:p>
            <a:pPr indent="-311150" lvl="0" marL="457200" rtl="0" algn="l">
              <a:lnSpc>
                <a:spcPct val="150000"/>
              </a:lnSpc>
              <a:spcBef>
                <a:spcPts val="0"/>
              </a:spcBef>
              <a:spcAft>
                <a:spcPts val="0"/>
              </a:spcAft>
              <a:buSzPts val="1300"/>
              <a:buChar char="●"/>
            </a:pPr>
            <a:r>
              <a:rPr lang="en"/>
              <a:t>Linear Regression to predict kick return yardage</a:t>
            </a:r>
            <a:endParaRPr/>
          </a:p>
          <a:p>
            <a:pPr indent="-311150" lvl="0" marL="457200" rtl="0" algn="l">
              <a:lnSpc>
                <a:spcPct val="150000"/>
              </a:lnSpc>
              <a:spcBef>
                <a:spcPts val="0"/>
              </a:spcBef>
              <a:spcAft>
                <a:spcPts val="0"/>
              </a:spcAft>
              <a:buSzPts val="1300"/>
              <a:buChar char="●"/>
            </a:pPr>
            <a:r>
              <a:rPr lang="en"/>
              <a:t>X Variables: Hangtime, Kick distance, Kick length, Play result, Kick contact type</a:t>
            </a:r>
            <a:endParaRPr/>
          </a:p>
          <a:p>
            <a:pPr indent="-311150" lvl="0" marL="457200" rtl="0" algn="l">
              <a:lnSpc>
                <a:spcPct val="150000"/>
              </a:lnSpc>
              <a:spcBef>
                <a:spcPts val="0"/>
              </a:spcBef>
              <a:spcAft>
                <a:spcPts val="0"/>
              </a:spcAft>
              <a:buSzPts val="1300"/>
              <a:buChar char="●"/>
            </a:pPr>
            <a:r>
              <a:rPr lang="en"/>
              <a:t>Y Variables: Kick return yardage</a:t>
            </a:r>
            <a:endParaRPr/>
          </a:p>
          <a:p>
            <a:pPr indent="-311150" lvl="0" marL="457200" rtl="0" algn="l">
              <a:lnSpc>
                <a:spcPct val="150000"/>
              </a:lnSpc>
              <a:spcBef>
                <a:spcPts val="0"/>
              </a:spcBef>
              <a:spcAft>
                <a:spcPts val="0"/>
              </a:spcAft>
              <a:buSzPts val="1300"/>
              <a:buChar char="●"/>
            </a:pPr>
            <a:r>
              <a:rPr lang="en"/>
              <a:t>Conclusion: All though the plot between X and Y  has a nice linear pattern and has a high R-squared, we estimated that the model is </a:t>
            </a:r>
            <a:r>
              <a:rPr lang="en"/>
              <a:t>underfit</a:t>
            </a:r>
            <a:r>
              <a:rPr lang="en"/>
              <a:t>.  </a:t>
            </a:r>
            <a:endParaRPr/>
          </a:p>
          <a:p>
            <a:pPr indent="-311150" lvl="0" marL="457200" rtl="0" algn="l">
              <a:lnSpc>
                <a:spcPct val="150000"/>
              </a:lnSpc>
              <a:spcBef>
                <a:spcPts val="0"/>
              </a:spcBef>
              <a:spcAft>
                <a:spcPts val="0"/>
              </a:spcAft>
              <a:buSzPts val="1300"/>
              <a:buChar char="●"/>
            </a:pPr>
            <a:r>
              <a:rPr lang="en"/>
              <a:t>MSE of Training: 0.28	MSE of Testing: 0.92</a:t>
            </a:r>
            <a:endParaRPr/>
          </a:p>
          <a:p>
            <a:pPr indent="-311150" lvl="0" marL="457200" rtl="0" algn="l">
              <a:lnSpc>
                <a:spcPct val="150000"/>
              </a:lnSpc>
              <a:spcBef>
                <a:spcPts val="0"/>
              </a:spcBef>
              <a:spcAft>
                <a:spcPts val="0"/>
              </a:spcAft>
              <a:buSzPts val="1300"/>
              <a:buChar char="●"/>
            </a:pPr>
            <a:r>
              <a:rPr lang="en"/>
              <a:t>For Predicted kick returns in yards, 68.7% &lt; 20 yds,           29.9% between 20-50 yds, 1.4% &gt; 50 yds</a:t>
            </a:r>
            <a:endParaRPr/>
          </a:p>
        </p:txBody>
      </p:sp>
      <p:pic>
        <p:nvPicPr>
          <p:cNvPr id="331" name="Google Shape;331;p20"/>
          <p:cNvPicPr preferRelativeResize="0"/>
          <p:nvPr/>
        </p:nvPicPr>
        <p:blipFill>
          <a:blip r:embed="rId3">
            <a:alphaModFix/>
          </a:blip>
          <a:stretch>
            <a:fillRect/>
          </a:stretch>
        </p:blipFill>
        <p:spPr>
          <a:xfrm>
            <a:off x="0" y="1749875"/>
            <a:ext cx="3734899" cy="2651475"/>
          </a:xfrm>
          <a:prstGeom prst="rect">
            <a:avLst/>
          </a:prstGeom>
          <a:noFill/>
          <a:ln>
            <a:noFill/>
          </a:ln>
        </p:spPr>
      </p:pic>
      <p:sp>
        <p:nvSpPr>
          <p:cNvPr id="332" name="Google Shape;332;p20"/>
          <p:cNvSpPr txBox="1"/>
          <p:nvPr/>
        </p:nvSpPr>
        <p:spPr>
          <a:xfrm>
            <a:off x="7917850" y="105475"/>
            <a:ext cx="110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OY</a:t>
            </a:r>
            <a:endParaRPr>
              <a:latin typeface="Nunito"/>
              <a:ea typeface="Nunito"/>
              <a:cs typeface="Nunito"/>
              <a:sym typeface="Nuni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pic>
        <p:nvPicPr>
          <p:cNvPr id="337" name="Google Shape;337;p21"/>
          <p:cNvPicPr preferRelativeResize="0"/>
          <p:nvPr/>
        </p:nvPicPr>
        <p:blipFill>
          <a:blip r:embed="rId3">
            <a:alphaModFix/>
          </a:blip>
          <a:stretch>
            <a:fillRect/>
          </a:stretch>
        </p:blipFill>
        <p:spPr>
          <a:xfrm>
            <a:off x="0" y="0"/>
            <a:ext cx="4571999" cy="3017075"/>
          </a:xfrm>
          <a:prstGeom prst="rect">
            <a:avLst/>
          </a:prstGeom>
          <a:noFill/>
          <a:ln>
            <a:noFill/>
          </a:ln>
        </p:spPr>
      </p:pic>
      <p:pic>
        <p:nvPicPr>
          <p:cNvPr id="338" name="Google Shape;338;p21"/>
          <p:cNvPicPr preferRelativeResize="0"/>
          <p:nvPr/>
        </p:nvPicPr>
        <p:blipFill>
          <a:blip r:embed="rId4">
            <a:alphaModFix/>
          </a:blip>
          <a:stretch>
            <a:fillRect/>
          </a:stretch>
        </p:blipFill>
        <p:spPr>
          <a:xfrm>
            <a:off x="4572000" y="2217425"/>
            <a:ext cx="4571999" cy="2926076"/>
          </a:xfrm>
          <a:prstGeom prst="rect">
            <a:avLst/>
          </a:prstGeom>
          <a:noFill/>
          <a:ln>
            <a:noFill/>
          </a:ln>
        </p:spPr>
      </p:pic>
      <p:sp>
        <p:nvSpPr>
          <p:cNvPr id="339" name="Google Shape;339;p21"/>
          <p:cNvSpPr txBox="1"/>
          <p:nvPr/>
        </p:nvSpPr>
        <p:spPr>
          <a:xfrm>
            <a:off x="8035200" y="0"/>
            <a:ext cx="110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OY</a:t>
            </a:r>
            <a:endParaRPr>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